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147472597" r:id="rId2"/>
    <p:sldId id="2147472594" r:id="rId3"/>
    <p:sldId id="2147472595" r:id="rId4"/>
    <p:sldId id="2147472596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6252F-696E-4305-9712-65ABF845FDC4}" type="datetimeFigureOut">
              <a:rPr lang="zh-TW" altLang="en-US" smtClean="0"/>
              <a:t>2024/4/11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0B3B5-50C8-4CA8-8256-C21BBD1E83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564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Mindy</a:t>
            </a:r>
          </a:p>
          <a:p>
            <a:endParaRPr lang="en-US" altLang="zh-TW" dirty="0"/>
          </a:p>
          <a:p>
            <a:r>
              <a:rPr lang="en-US" altLang="zh-TW" dirty="0"/>
              <a:t>A.</a:t>
            </a:r>
            <a:r>
              <a:rPr lang="zh-TW" altLang="en-US" dirty="0"/>
              <a:t>改標題：字少</a:t>
            </a:r>
            <a:r>
              <a:rPr lang="en-US" altLang="zh-TW" dirty="0"/>
              <a:t>&amp;</a:t>
            </a:r>
            <a:r>
              <a:rPr lang="zh-TW" altLang="en-US" dirty="0"/>
              <a:t>吸引人的標題，增加檢測急迫性</a:t>
            </a:r>
            <a:endParaRPr lang="en-US" altLang="zh-TW" dirty="0"/>
          </a:p>
          <a:p>
            <a:r>
              <a:rPr lang="en-US" altLang="zh-TW" dirty="0"/>
              <a:t>B.</a:t>
            </a:r>
            <a:r>
              <a:rPr lang="zh-TW" altLang="en-US" dirty="0"/>
              <a:t>色系可往</a:t>
            </a:r>
            <a:r>
              <a:rPr lang="en-US" altLang="zh-TW" dirty="0"/>
              <a:t>complete</a:t>
            </a:r>
            <a:r>
              <a:rPr lang="zh-TW" altLang="en-US" dirty="0"/>
              <a:t>色調塑造</a:t>
            </a:r>
            <a:endParaRPr lang="en-US" altLang="zh-TW" dirty="0"/>
          </a:p>
          <a:p>
            <a:r>
              <a:rPr lang="en-US" altLang="zh-TW" dirty="0"/>
              <a:t>C.10</a:t>
            </a:r>
            <a:r>
              <a:rPr lang="zh-TW" altLang="en-US" dirty="0"/>
              <a:t>秒倒數的文字方向可改成徵狀提醒，增加檢測誘因</a:t>
            </a:r>
            <a:endParaRPr lang="en-US" altLang="zh-TW" dirty="0"/>
          </a:p>
          <a:p>
            <a:r>
              <a:rPr lang="en-US" altLang="zh-TW" dirty="0"/>
              <a:t>D.</a:t>
            </a:r>
            <a:r>
              <a:rPr lang="zh-TW" altLang="en-US" dirty="0"/>
              <a:t>點擊需更靈敏，如果再原網頁無法優化點擊靈敏度，建議更換系統或網頁</a:t>
            </a:r>
            <a:endParaRPr lang="en-US" altLang="zh-TW" dirty="0"/>
          </a:p>
          <a:p>
            <a:r>
              <a:rPr lang="en-US" altLang="zh-TW" dirty="0"/>
              <a:t>E.</a:t>
            </a:r>
            <a:r>
              <a:rPr lang="zh-TW" altLang="en-US" dirty="0"/>
              <a:t>中重度風險的結果，可改為</a:t>
            </a:r>
            <a:r>
              <a:rPr lang="en-US" altLang="zh-TW" dirty="0"/>
              <a:t>2</a:t>
            </a:r>
            <a:r>
              <a:rPr lang="zh-TW" altLang="en-US" dirty="0"/>
              <a:t>個方向：</a:t>
            </a:r>
            <a:endParaRPr lang="en-US" altLang="zh-TW" dirty="0"/>
          </a:p>
          <a:p>
            <a:r>
              <a:rPr lang="zh-TW" altLang="en-US" dirty="0"/>
              <a:t>   </a:t>
            </a:r>
            <a:r>
              <a:rPr lang="en-US" altLang="zh-TW" dirty="0"/>
              <a:t>1.</a:t>
            </a:r>
            <a:r>
              <a:rPr lang="zh-TW" altLang="en-US" dirty="0"/>
              <a:t>建議使用人工淚液</a:t>
            </a:r>
            <a:r>
              <a:rPr lang="en-US" altLang="zh-TW" dirty="0"/>
              <a:t>/</a:t>
            </a:r>
            <a:r>
              <a:rPr lang="zh-TW" altLang="en-US" dirty="0"/>
              <a:t>魚油</a:t>
            </a:r>
            <a:r>
              <a:rPr lang="en-US" altLang="zh-TW" dirty="0"/>
              <a:t>/</a:t>
            </a:r>
            <a:r>
              <a:rPr lang="zh-TW" altLang="en-US" dirty="0"/>
              <a:t>熱敷</a:t>
            </a:r>
            <a:endParaRPr lang="en-US" altLang="zh-TW" dirty="0"/>
          </a:p>
          <a:p>
            <a:r>
              <a:rPr lang="zh-TW" altLang="en-US" dirty="0"/>
              <a:t>   </a:t>
            </a:r>
            <a:r>
              <a:rPr lang="en-US" altLang="zh-TW" dirty="0"/>
              <a:t>2.</a:t>
            </a:r>
            <a:r>
              <a:rPr lang="zh-TW" altLang="en-US" dirty="0"/>
              <a:t>提醒乾眼若不處理，會有甚麼更嚴重的後果</a:t>
            </a:r>
            <a:endParaRPr lang="en-US" altLang="zh-TW" dirty="0"/>
          </a:p>
          <a:p>
            <a:r>
              <a:rPr lang="en-US" altLang="zh-TW" dirty="0"/>
              <a:t>F.</a:t>
            </a:r>
            <a:r>
              <a:rPr lang="zh-TW" altLang="en-US" dirty="0"/>
              <a:t>族群新增提醒</a:t>
            </a:r>
            <a:r>
              <a:rPr lang="en-US" altLang="zh-TW" dirty="0"/>
              <a:t>(</a:t>
            </a:r>
            <a:r>
              <a:rPr lang="zh-TW" altLang="en-US" dirty="0"/>
              <a:t>可參考雙面</a:t>
            </a:r>
            <a:r>
              <a:rPr lang="en-US" altLang="zh-TW" dirty="0"/>
              <a:t>Detailing</a:t>
            </a:r>
            <a:r>
              <a:rPr lang="zh-TW" altLang="en-US" dirty="0"/>
              <a:t> </a:t>
            </a:r>
            <a:r>
              <a:rPr lang="en-US" altLang="zh-TW" dirty="0"/>
              <a:t>AD)</a:t>
            </a:r>
          </a:p>
          <a:p>
            <a:r>
              <a:rPr lang="zh-TW" altLang="en-US" dirty="0"/>
              <a:t>點擊後的文字內容可參考日前的廣編稿</a:t>
            </a:r>
            <a:endParaRPr lang="en-US" altLang="zh-TW" dirty="0"/>
          </a:p>
          <a:p>
            <a:r>
              <a:rPr lang="zh-TW" altLang="en-US" dirty="0"/>
              <a:t>節錄或是改為圖示</a:t>
            </a:r>
            <a:endParaRPr lang="en-US" altLang="zh-TW" dirty="0"/>
          </a:p>
          <a:p>
            <a:r>
              <a:rPr lang="en-US" altLang="zh-TW" dirty="0"/>
              <a:t>G.</a:t>
            </a:r>
            <a:r>
              <a:rPr lang="zh-TW" altLang="en-US" dirty="0"/>
              <a:t>針對眼藥水的涼感</a:t>
            </a:r>
            <a:r>
              <a:rPr lang="en-US" altLang="zh-TW" dirty="0"/>
              <a:t>/</a:t>
            </a:r>
            <a:r>
              <a:rPr lang="zh-TW" altLang="en-US" dirty="0"/>
              <a:t>去紅</a:t>
            </a:r>
            <a:r>
              <a:rPr lang="en-US" altLang="zh-TW" dirty="0"/>
              <a:t>/</a:t>
            </a:r>
            <a:r>
              <a:rPr lang="zh-TW" altLang="en-US" dirty="0"/>
              <a:t>疲勞 增加使用過多的副作用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80360-C440-433A-9952-1A7A437F280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166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Mindy</a:t>
            </a:r>
          </a:p>
          <a:p>
            <a:endParaRPr lang="en-US" altLang="zh-TW" dirty="0"/>
          </a:p>
          <a:p>
            <a:r>
              <a:rPr lang="en-US" altLang="zh-TW" dirty="0"/>
              <a:t>A.</a:t>
            </a:r>
            <a:r>
              <a:rPr lang="zh-TW" altLang="en-US" dirty="0"/>
              <a:t>改標題：字少</a:t>
            </a:r>
            <a:r>
              <a:rPr lang="en-US" altLang="zh-TW" dirty="0"/>
              <a:t>&amp;</a:t>
            </a:r>
            <a:r>
              <a:rPr lang="zh-TW" altLang="en-US" dirty="0"/>
              <a:t>吸引人的標題，增加檢測急迫性</a:t>
            </a:r>
            <a:endParaRPr lang="en-US" altLang="zh-TW" dirty="0"/>
          </a:p>
          <a:p>
            <a:r>
              <a:rPr lang="en-US" altLang="zh-TW" dirty="0"/>
              <a:t>B.</a:t>
            </a:r>
            <a:r>
              <a:rPr lang="zh-TW" altLang="en-US" dirty="0"/>
              <a:t>色系可往</a:t>
            </a:r>
            <a:r>
              <a:rPr lang="en-US" altLang="zh-TW" dirty="0"/>
              <a:t>complete</a:t>
            </a:r>
            <a:r>
              <a:rPr lang="zh-TW" altLang="en-US" dirty="0"/>
              <a:t>色調塑造</a:t>
            </a:r>
            <a:endParaRPr lang="en-US" altLang="zh-TW" dirty="0"/>
          </a:p>
          <a:p>
            <a:r>
              <a:rPr lang="en-US" altLang="zh-TW" dirty="0"/>
              <a:t>C.10</a:t>
            </a:r>
            <a:r>
              <a:rPr lang="zh-TW" altLang="en-US" dirty="0"/>
              <a:t>秒倒數的文字方向可改成徵狀提醒，增加檢測誘因</a:t>
            </a:r>
            <a:endParaRPr lang="en-US" altLang="zh-TW" dirty="0"/>
          </a:p>
          <a:p>
            <a:r>
              <a:rPr lang="en-US" altLang="zh-TW" dirty="0"/>
              <a:t>D.</a:t>
            </a:r>
            <a:r>
              <a:rPr lang="zh-TW" altLang="en-US" dirty="0"/>
              <a:t>點擊需更靈敏，如果再原網頁無法優化點擊靈敏度，建議更換系統或網頁</a:t>
            </a:r>
            <a:endParaRPr lang="en-US" altLang="zh-TW" dirty="0"/>
          </a:p>
          <a:p>
            <a:r>
              <a:rPr lang="en-US" altLang="zh-TW" dirty="0"/>
              <a:t>E.</a:t>
            </a:r>
            <a:r>
              <a:rPr lang="zh-TW" altLang="en-US" dirty="0"/>
              <a:t>中重度風險的結果，可改為</a:t>
            </a:r>
            <a:r>
              <a:rPr lang="en-US" altLang="zh-TW" dirty="0"/>
              <a:t>2</a:t>
            </a:r>
            <a:r>
              <a:rPr lang="zh-TW" altLang="en-US" dirty="0"/>
              <a:t>個方向：</a:t>
            </a:r>
            <a:endParaRPr lang="en-US" altLang="zh-TW" dirty="0"/>
          </a:p>
          <a:p>
            <a:r>
              <a:rPr lang="zh-TW" altLang="en-US" dirty="0"/>
              <a:t>   </a:t>
            </a:r>
            <a:r>
              <a:rPr lang="en-US" altLang="zh-TW" dirty="0"/>
              <a:t>1.</a:t>
            </a:r>
            <a:r>
              <a:rPr lang="zh-TW" altLang="en-US" dirty="0"/>
              <a:t>建議使用人工淚液</a:t>
            </a:r>
            <a:r>
              <a:rPr lang="en-US" altLang="zh-TW" dirty="0"/>
              <a:t>/</a:t>
            </a:r>
            <a:r>
              <a:rPr lang="zh-TW" altLang="en-US" dirty="0"/>
              <a:t>魚油</a:t>
            </a:r>
            <a:r>
              <a:rPr lang="en-US" altLang="zh-TW" dirty="0"/>
              <a:t>/</a:t>
            </a:r>
            <a:r>
              <a:rPr lang="zh-TW" altLang="en-US" dirty="0"/>
              <a:t>熱敷</a:t>
            </a:r>
            <a:endParaRPr lang="en-US" altLang="zh-TW" dirty="0"/>
          </a:p>
          <a:p>
            <a:r>
              <a:rPr lang="zh-TW" altLang="en-US" dirty="0"/>
              <a:t>   </a:t>
            </a:r>
            <a:r>
              <a:rPr lang="en-US" altLang="zh-TW" dirty="0"/>
              <a:t>2.</a:t>
            </a:r>
            <a:r>
              <a:rPr lang="zh-TW" altLang="en-US" dirty="0"/>
              <a:t>提醒乾眼若不處理，會有甚麼更嚴重的後果</a:t>
            </a:r>
            <a:endParaRPr lang="en-US" altLang="zh-TW" dirty="0"/>
          </a:p>
          <a:p>
            <a:r>
              <a:rPr lang="en-US" altLang="zh-TW" dirty="0"/>
              <a:t>F.</a:t>
            </a:r>
            <a:r>
              <a:rPr lang="zh-TW" altLang="en-US" dirty="0"/>
              <a:t>族群新增提醒</a:t>
            </a:r>
            <a:r>
              <a:rPr lang="en-US" altLang="zh-TW" dirty="0"/>
              <a:t>(</a:t>
            </a:r>
            <a:r>
              <a:rPr lang="zh-TW" altLang="en-US" dirty="0"/>
              <a:t>可參考雙面</a:t>
            </a:r>
            <a:r>
              <a:rPr lang="en-US" altLang="zh-TW" dirty="0"/>
              <a:t>Detailing</a:t>
            </a:r>
            <a:r>
              <a:rPr lang="zh-TW" altLang="en-US" dirty="0"/>
              <a:t> </a:t>
            </a:r>
            <a:r>
              <a:rPr lang="en-US" altLang="zh-TW" dirty="0"/>
              <a:t>AD)</a:t>
            </a:r>
          </a:p>
          <a:p>
            <a:r>
              <a:rPr lang="zh-TW" altLang="en-US" dirty="0"/>
              <a:t>點擊後的文字內容可參考日前的廣編稿</a:t>
            </a:r>
            <a:endParaRPr lang="en-US" altLang="zh-TW" dirty="0"/>
          </a:p>
          <a:p>
            <a:r>
              <a:rPr lang="zh-TW" altLang="en-US" dirty="0"/>
              <a:t>節錄或是改為圖示</a:t>
            </a:r>
            <a:endParaRPr lang="en-US" altLang="zh-TW" dirty="0"/>
          </a:p>
          <a:p>
            <a:r>
              <a:rPr lang="en-US" altLang="zh-TW" dirty="0"/>
              <a:t>G.</a:t>
            </a:r>
            <a:r>
              <a:rPr lang="zh-TW" altLang="en-US" dirty="0"/>
              <a:t>針對眼藥水的涼感</a:t>
            </a:r>
            <a:r>
              <a:rPr lang="en-US" altLang="zh-TW" dirty="0"/>
              <a:t>/</a:t>
            </a:r>
            <a:r>
              <a:rPr lang="zh-TW" altLang="en-US" dirty="0"/>
              <a:t>去紅</a:t>
            </a:r>
            <a:r>
              <a:rPr lang="en-US" altLang="zh-TW" dirty="0"/>
              <a:t>/</a:t>
            </a:r>
            <a:r>
              <a:rPr lang="zh-TW" altLang="en-US" dirty="0"/>
              <a:t>疲勞 增加使用過多的副作用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80360-C440-433A-9952-1A7A437F280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0764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F.</a:t>
            </a:r>
            <a:r>
              <a:rPr lang="zh-TW" altLang="en-US" dirty="0"/>
              <a:t>族群新增提醒</a:t>
            </a:r>
            <a:r>
              <a:rPr lang="en-US" altLang="zh-TW" dirty="0"/>
              <a:t>(</a:t>
            </a:r>
            <a:r>
              <a:rPr lang="zh-TW" altLang="en-US" dirty="0"/>
              <a:t>可參考雙面</a:t>
            </a:r>
            <a:r>
              <a:rPr lang="en-US" altLang="zh-TW" dirty="0"/>
              <a:t>Detailing</a:t>
            </a:r>
            <a:r>
              <a:rPr lang="zh-TW" altLang="en-US" dirty="0"/>
              <a:t> </a:t>
            </a:r>
            <a:r>
              <a:rPr lang="en-US" altLang="zh-TW" dirty="0"/>
              <a:t>AD)</a:t>
            </a:r>
          </a:p>
          <a:p>
            <a:r>
              <a:rPr lang="zh-TW" altLang="en-US" dirty="0"/>
              <a:t>點擊後的文字內容可參考日前的廣編稿</a:t>
            </a:r>
            <a:endParaRPr lang="en-US" altLang="zh-TW" dirty="0"/>
          </a:p>
          <a:p>
            <a:r>
              <a:rPr lang="zh-TW" altLang="en-US" dirty="0"/>
              <a:t>節錄或是改為圖示</a:t>
            </a:r>
            <a:endParaRPr lang="en-US" altLang="zh-TW" dirty="0"/>
          </a:p>
          <a:p>
            <a:r>
              <a:rPr lang="en-US" altLang="zh-TW" dirty="0"/>
              <a:t>G.</a:t>
            </a:r>
            <a:r>
              <a:rPr lang="zh-TW" altLang="en-US" dirty="0"/>
              <a:t>針對眼藥水的涼感</a:t>
            </a:r>
            <a:r>
              <a:rPr lang="en-US" altLang="zh-TW" dirty="0"/>
              <a:t>/</a:t>
            </a:r>
            <a:r>
              <a:rPr lang="zh-TW" altLang="en-US" dirty="0"/>
              <a:t>去紅</a:t>
            </a:r>
            <a:r>
              <a:rPr lang="en-US" altLang="zh-TW" dirty="0"/>
              <a:t>/</a:t>
            </a:r>
            <a:r>
              <a:rPr lang="zh-TW" altLang="en-US" dirty="0"/>
              <a:t>疲勞 增加使用過多的副作用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80360-C440-433A-9952-1A7A437F280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7445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86C8EF-6CEA-FE45-8834-6D6DCE092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1018D9-5C19-7A4F-A169-F318DD37A0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57" y="5926917"/>
            <a:ext cx="1267526" cy="526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84D73F-66F8-837C-F26B-171F4C563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057" y="2737131"/>
            <a:ext cx="5441847" cy="81120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Example of a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DA10A5-1CAC-07AE-6CCA-FDAB92894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057" y="3740658"/>
            <a:ext cx="5441847" cy="81120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Subtitle example</a:t>
            </a:r>
          </a:p>
          <a:p>
            <a:endParaRPr lang="en-US" dirty="0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9DD4A13-255B-59E4-4652-1F36DFD2C6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783" y="274892"/>
            <a:ext cx="3403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F749-0795-6140-9730-CF7CD474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BFA54-D08F-554D-9F20-0DCF9A066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2945E5A-3A85-1441-8474-41D5708819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A3CC9B-CBDC-964B-BCF7-8CBDC6FBA8F1}"/>
              </a:ext>
            </a:extLst>
          </p:cNvPr>
          <p:cNvSpPr/>
          <p:nvPr userDrawn="1"/>
        </p:nvSpPr>
        <p:spPr>
          <a:xfrm>
            <a:off x="838200" y="6040583"/>
            <a:ext cx="5181600" cy="20464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320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3D5BB2-52AC-5D46-AB66-D7A37AA1CA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599581" y="0"/>
            <a:ext cx="569843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04B57-C2B7-D54A-923F-4DA993A668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09F728A-D258-A649-BE1F-ED04E099D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057" y="2378583"/>
            <a:ext cx="5441847" cy="1169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0418E95-7FDB-114C-9827-A4F3E80AE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057" y="3740658"/>
            <a:ext cx="5441847" cy="811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>
                    <a:lumMod val="20000"/>
                    <a:lumOff val="80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800CD8-BA5A-3241-8742-4ADC7A71E0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57" y="5918198"/>
            <a:ext cx="1267526" cy="526143"/>
          </a:xfrm>
          <a:prstGeom prst="rect">
            <a:avLst/>
          </a:prstGeom>
        </p:spPr>
      </p:pic>
      <p:pic>
        <p:nvPicPr>
          <p:cNvPr id="10" name="Picture 9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F6FAFAD8-FF4B-48B2-6B6E-D25162298B9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783" y="274892"/>
            <a:ext cx="3403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01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F3AF90-7A2D-7C47-BA4A-FB67B0860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04B57-C2B7-D54A-923F-4DA993A668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A02882-758F-414B-8AB6-D7B6D21188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45477"/>
            <a:ext cx="625021" cy="17046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0CE5B80-16DE-6547-B365-578DD5737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057" y="3719115"/>
            <a:ext cx="6796085" cy="1169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i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7C51BB-A201-704A-B92D-80C21F696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057" y="5081190"/>
            <a:ext cx="6796085" cy="811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C7DDF6D-E0E9-0CF3-7C29-CE172C12F64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83" y="340973"/>
            <a:ext cx="2325026" cy="12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84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86C8EF-6CEA-FE45-8834-6D6DCE092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38328F-1B07-179F-DCC1-DC439AA4F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8710" y="2378583"/>
            <a:ext cx="5441847" cy="1169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600" b="1" i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16FF317-BC18-7482-6166-9930E278F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8710" y="3740658"/>
            <a:ext cx="5441847" cy="811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accent1">
                    <a:lumMod val="20000"/>
                    <a:lumOff val="80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84973-65E6-39DC-FF8C-AE416A03AA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3031" y="5926917"/>
            <a:ext cx="1267526" cy="526143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EA1E414-8D98-7029-9D40-7F4D54A7DB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6957" y="274892"/>
            <a:ext cx="3403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22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4DFE4D-0FAB-29E3-68BD-50CFC42FA7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026589-7706-2A6D-1F52-90BFADA68C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57" y="5926917"/>
            <a:ext cx="1267526" cy="5261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6052D3C-8F1D-44E6-961B-B76232A11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057" y="2737131"/>
            <a:ext cx="5441847" cy="81120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Example of a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7681B77-49C0-DA84-604B-5F072EE7CB97}"/>
              </a:ext>
            </a:extLst>
          </p:cNvPr>
          <p:cNvSpPr txBox="1">
            <a:spLocks/>
          </p:cNvSpPr>
          <p:nvPr userDrawn="1"/>
        </p:nvSpPr>
        <p:spPr>
          <a:xfrm>
            <a:off x="820057" y="3740658"/>
            <a:ext cx="5441847" cy="811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Subtitle example</a:t>
            </a:r>
          </a:p>
          <a:p>
            <a:endParaRPr lang="en-US" dirty="0"/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D448BC1-1FBA-BFEB-D895-6D92A3A438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783" y="274892"/>
            <a:ext cx="3403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10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86C8EF-6CEA-FE45-8834-6D6DCE092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EEE709-ABED-5EBA-C0A9-B36CBD914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8710" y="2378583"/>
            <a:ext cx="5441847" cy="1169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600" b="1" i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88AFC96-ADA7-F82E-DEEC-B0D295495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8710" y="3740658"/>
            <a:ext cx="5441847" cy="811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accent1">
                    <a:lumMod val="20000"/>
                    <a:lumOff val="80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1DDC5-840D-63C2-F8D7-B7BA772D75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3031" y="5926917"/>
            <a:ext cx="1267526" cy="526143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7A9D8EC-14E1-C7D3-AB15-A7255BAC79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6957" y="274892"/>
            <a:ext cx="3403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81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417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9E178-4CFB-BE4E-981C-0CEE16738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11D8B-512B-E048-AC6F-CEB746EA1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2165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F749-0795-6140-9730-CF7CD474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B3A9D-A980-A44C-9333-2FA7F5CE8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BFA54-D08F-554D-9F20-0DCF9A066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81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67C1-A8A9-FB45-A590-0FAEB1313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0661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6BB51-45D6-FE41-A6E2-30287B2A6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>
                <a:solidFill>
                  <a:schemeClr val="accent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10C0B-6711-474F-990F-908602CC0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8027B-2C1E-1D4C-BEBA-34C7A637C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 i="0">
                <a:solidFill>
                  <a:schemeClr val="accent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C30A8-A41A-764D-9C75-6E2ECD31A2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2890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857B2-ADE2-094A-9AFA-D48573B30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255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087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AD75A-ABED-0848-A6DE-C10A40F70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608881"/>
            <a:ext cx="6172200" cy="42521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45FF2-8B94-D74E-BD33-1674520C6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607945"/>
            <a:ext cx="3932237" cy="42610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79FB5A-257B-0847-B425-BA0D5AF24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933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57DA0F-2B3F-2648-BA6C-60A30FAFA4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A9B7E1-4516-BE4A-AD4A-BDA892DB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148"/>
            <a:ext cx="8771792" cy="941161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4E6C686-F293-DA4C-9B33-31BE7F5FD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058" y="6046798"/>
            <a:ext cx="8786926" cy="469750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D7DE4C-C2D5-9748-8316-E7F199891569}"/>
              </a:ext>
            </a:extLst>
          </p:cNvPr>
          <p:cNvGrpSpPr/>
          <p:nvPr userDrawn="1"/>
        </p:nvGrpSpPr>
        <p:grpSpPr>
          <a:xfrm>
            <a:off x="665580" y="1336329"/>
            <a:ext cx="1377609" cy="1377609"/>
            <a:chOff x="665580" y="1336329"/>
            <a:chExt cx="1377609" cy="137760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DB1382A-8004-CB4E-A59E-BA30D2BC5407}"/>
                </a:ext>
              </a:extLst>
            </p:cNvPr>
            <p:cNvSpPr/>
            <p:nvPr userDrawn="1"/>
          </p:nvSpPr>
          <p:spPr>
            <a:xfrm>
              <a:off x="751889" y="1422638"/>
              <a:ext cx="1204989" cy="12049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4F651C-CBF2-5745-B507-9BD39B9CD5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5580" y="1336329"/>
              <a:ext cx="1377609" cy="1377609"/>
            </a:xfrm>
            <a:prstGeom prst="rect">
              <a:avLst/>
            </a:prstGeom>
          </p:spPr>
        </p:pic>
      </p:grpSp>
      <p:pic>
        <p:nvPicPr>
          <p:cNvPr id="11" name="Picture 10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17D92D98-4D1B-9935-2800-44CB20C39B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2600" y="5317455"/>
            <a:ext cx="2315817" cy="124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41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F749-0795-6140-9730-CF7CD474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BFA54-D08F-554D-9F20-0DCF9A066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2945E5A-3A85-1441-8474-41D5708819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A3CC9B-CBDC-964B-BCF7-8CBDC6FBA8F1}"/>
              </a:ext>
            </a:extLst>
          </p:cNvPr>
          <p:cNvSpPr/>
          <p:nvPr userDrawn="1"/>
        </p:nvSpPr>
        <p:spPr>
          <a:xfrm>
            <a:off x="838200" y="6100763"/>
            <a:ext cx="5181600" cy="1444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8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BD7734-1998-B34C-8783-7DB4128A0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90538" cy="941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F0FCE-565E-C343-AF41-C23FE5976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4971"/>
            <a:ext cx="10515600" cy="4307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953312-B34C-5B49-8D8E-6FBE59E93A0E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8779" y="6445477"/>
            <a:ext cx="625021" cy="17046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16B823E-7ED2-2D42-8ED6-FCA40D39DF9E}"/>
              </a:ext>
            </a:extLst>
          </p:cNvPr>
          <p:cNvSpPr txBox="1">
            <a:spLocks/>
          </p:cNvSpPr>
          <p:nvPr userDrawn="1"/>
        </p:nvSpPr>
        <p:spPr>
          <a:xfrm>
            <a:off x="838200" y="6445477"/>
            <a:ext cx="6809232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>
                <a:solidFill>
                  <a:srgbClr val="272727"/>
                </a:solidFill>
              </a:rPr>
              <a:t>Business Use Only | </a:t>
            </a:r>
            <a:fld id="{0B7EBBE8-1363-41B5-B342-36A40BB96AB2}" type="slidenum">
              <a:rPr lang="en-US" sz="700" smtClean="0">
                <a:solidFill>
                  <a:srgbClr val="272727"/>
                </a:solidFill>
              </a:rPr>
              <a:pPr algn="l"/>
              <a:t>‹#›</a:t>
            </a:fld>
            <a:r>
              <a:rPr lang="en-US" sz="700" dirty="0">
                <a:solidFill>
                  <a:srgbClr val="272727"/>
                </a:solidFill>
              </a:rPr>
              <a:t> </a:t>
            </a:r>
          </a:p>
        </p:txBody>
      </p:sp>
      <p:pic>
        <p:nvPicPr>
          <p:cNvPr id="6" name="Picture 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9409559-85B4-BD2B-7996-6E5D4C27C909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540" y="212246"/>
            <a:ext cx="2082799" cy="11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76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2"/>
          </a:solidFill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095A47-2DB0-BD4C-5014-48867CD2C2A2}"/>
              </a:ext>
            </a:extLst>
          </p:cNvPr>
          <p:cNvSpPr txBox="1">
            <a:spLocks/>
          </p:cNvSpPr>
          <p:nvPr/>
        </p:nvSpPr>
        <p:spPr>
          <a:xfrm>
            <a:off x="5306505" y="2958419"/>
            <a:ext cx="9290538" cy="941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493"/>
                </a:solidFill>
                <a:effectLst/>
                <a:uLnTx/>
                <a:uFillTx/>
                <a:latin typeface="Open Sans ExtraBold" panose="020B0606030504020204" pitchFamily="34" charset="0"/>
                <a:cs typeface="Open Sans ExtraBold" panose="020B0606030504020204" pitchFamily="34" charset="0"/>
              </a:rPr>
              <a:t>網頁更新</a:t>
            </a:r>
          </a:p>
        </p:txBody>
      </p:sp>
    </p:spTree>
    <p:extLst>
      <p:ext uri="{BB962C8B-B14F-4D97-AF65-F5344CB8AC3E}">
        <p14:creationId xmlns:p14="http://schemas.microsoft.com/office/powerpoint/2010/main" val="4288426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E3EA07-BF8F-4912-96EB-BE88A3405D0B}"/>
              </a:ext>
            </a:extLst>
          </p:cNvPr>
          <p:cNvSpPr txBox="1">
            <a:spLocks/>
          </p:cNvSpPr>
          <p:nvPr/>
        </p:nvSpPr>
        <p:spPr>
          <a:xfrm>
            <a:off x="838200" y="138749"/>
            <a:ext cx="10515600" cy="94116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i="0" kern="120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rgbClr val="003493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Optimize ERA Program</a:t>
            </a:r>
            <a:endParaRPr kumimoji="0" lang="zh-TW" altLang="zh-TW" sz="3600" b="1" i="0" u="none" strike="noStrike" kern="1200" cap="none" spc="0" normalizeH="0" baseline="0" noProof="0" dirty="0">
              <a:ln>
                <a:noFill/>
              </a:ln>
              <a:solidFill>
                <a:srgbClr val="003493"/>
              </a:solidFill>
              <a:effectLst/>
              <a:uLnTx/>
              <a:uFillTx/>
              <a:latin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D71CFD-539B-455F-BE5F-E227C4E91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7137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4D6D422-7359-4F32-944E-D8D464A15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2FC57F-512B-45AC-9882-CF7D11ACA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FAF7440-3587-4BA2-88FE-A2A125025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B84E71-2BA6-4ED9-9264-B182D76FE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5D386ADB-A445-4B9F-B340-BB57FC1DA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7FE74E02-B1A8-4641-A526-B9925E9E5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0C21CEC8-ED92-419A-9E27-274AC077A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613D0B0F-B940-4723-8AC0-B38E357B0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8" name="47C4D6F1-DE1C-44D3-B188-5CF4552A47C1" descr="IMG_8877.JPG">
            <a:extLst>
              <a:ext uri="{FF2B5EF4-FFF2-40B4-BE49-F238E27FC236}">
                <a16:creationId xmlns:a16="http://schemas.microsoft.com/office/drawing/2014/main" id="{93EB3821-30D5-4AA9-83DC-0370D464A2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7" t="13322" r="1772" b="432"/>
          <a:stretch/>
        </p:blipFill>
        <p:spPr bwMode="auto">
          <a:xfrm>
            <a:off x="9235282" y="16992"/>
            <a:ext cx="2491819" cy="2382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圖片 13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0099E681-28A0-8748-C044-1E731D4E96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0" b="41780"/>
          <a:stretch/>
        </p:blipFill>
        <p:spPr>
          <a:xfrm>
            <a:off x="294976" y="1032386"/>
            <a:ext cx="2872661" cy="273337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EE3BD97-C764-3AEE-D286-9FEDE956EB41}"/>
              </a:ext>
            </a:extLst>
          </p:cNvPr>
          <p:cNvSpPr txBox="1"/>
          <p:nvPr/>
        </p:nvSpPr>
        <p:spPr>
          <a:xfrm>
            <a:off x="718245" y="3949744"/>
            <a:ext cx="3211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整體設計可改為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Complete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氛圍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如右下圖產品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白紫金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CD4C9C7D-210D-CD3C-A6EB-422156EF6774}"/>
              </a:ext>
            </a:extLst>
          </p:cNvPr>
          <p:cNvSpPr/>
          <p:nvPr/>
        </p:nvSpPr>
        <p:spPr>
          <a:xfrm>
            <a:off x="3540938" y="1244241"/>
            <a:ext cx="658742" cy="49206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DF5F6B9-F76D-4587-9ADC-245121CDF1C1}"/>
              </a:ext>
            </a:extLst>
          </p:cNvPr>
          <p:cNvSpPr/>
          <p:nvPr/>
        </p:nvSpPr>
        <p:spPr>
          <a:xfrm>
            <a:off x="4367804" y="1318187"/>
            <a:ext cx="5557978" cy="11046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標題變更：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眼睛疲勞？眼睛癢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?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血絲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原來我也是乾眼糊矇族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乾眼糊曚族自我檢測小工具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8" name="圖片 17" descr="一張含有 文字, 螢幕擷取畫面, 字型, 標誌 的圖片&#10;&#10;自動產生的描述">
            <a:extLst>
              <a:ext uri="{FF2B5EF4-FFF2-40B4-BE49-F238E27FC236}">
                <a16:creationId xmlns:a16="http://schemas.microsoft.com/office/drawing/2014/main" id="{D0432A5C-BC54-A3F8-138B-189F98D1DD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793" y="2559754"/>
            <a:ext cx="4161499" cy="2412004"/>
          </a:xfrm>
          <a:prstGeom prst="rect">
            <a:avLst/>
          </a:prstGeom>
        </p:spPr>
      </p:pic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6BDD4996-596F-4420-993B-C0DD1017A6C7}"/>
              </a:ext>
            </a:extLst>
          </p:cNvPr>
          <p:cNvSpPr/>
          <p:nvPr/>
        </p:nvSpPr>
        <p:spPr>
          <a:xfrm>
            <a:off x="7099191" y="5346957"/>
            <a:ext cx="5557978" cy="11046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字體放大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警示文字不變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3.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文字變更：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您眨眼了嗎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十秒內眨眼就可能有乾眼疾病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!!!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CACBEC3B-90B9-7D67-3F82-DBB4190C2853}"/>
              </a:ext>
            </a:extLst>
          </p:cNvPr>
          <p:cNvSpPr/>
          <p:nvPr/>
        </p:nvSpPr>
        <p:spPr>
          <a:xfrm>
            <a:off x="3167637" y="2845099"/>
            <a:ext cx="5557978" cy="115893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文字變更：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10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秒張眼挑戰，簡易檢測眼睛狀態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點擊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Start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、張眼倒數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10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秒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加入人聲倒數聲 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如果可以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538E62A-F803-D7B3-65E0-CE35CDBE17AB}"/>
              </a:ext>
            </a:extLst>
          </p:cNvPr>
          <p:cNvGrpSpPr/>
          <p:nvPr/>
        </p:nvGrpSpPr>
        <p:grpSpPr>
          <a:xfrm>
            <a:off x="4145210" y="4387928"/>
            <a:ext cx="1799996" cy="2281355"/>
            <a:chOff x="4629909" y="1600196"/>
            <a:chExt cx="2932182" cy="3657607"/>
          </a:xfrm>
        </p:grpSpPr>
        <p:pic>
          <p:nvPicPr>
            <p:cNvPr id="17" name="圖片 16" descr="一張含有 文字, 塑膠瓶, 毒品, 解決方案 的圖片&#10;&#10;自動產生的描述">
              <a:extLst>
                <a:ext uri="{FF2B5EF4-FFF2-40B4-BE49-F238E27FC236}">
                  <a16:creationId xmlns:a16="http://schemas.microsoft.com/office/drawing/2014/main" id="{99D52286-D428-DAA4-5FF2-799D67A7F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29909" y="1600196"/>
              <a:ext cx="2932182" cy="3657607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1995573-0E62-1802-A3D9-5235251F6C3F}"/>
                </a:ext>
              </a:extLst>
            </p:cNvPr>
            <p:cNvSpPr/>
            <p:nvPr/>
          </p:nvSpPr>
          <p:spPr>
            <a:xfrm>
              <a:off x="4970328" y="4512733"/>
              <a:ext cx="367905" cy="194609"/>
            </a:xfrm>
            <a:prstGeom prst="rect">
              <a:avLst/>
            </a:prstGeom>
            <a:solidFill>
              <a:srgbClr val="5B10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44B9A10-A0AF-DD8A-A71B-6ABCCBF951E3}"/>
                </a:ext>
              </a:extLst>
            </p:cNvPr>
            <p:cNvSpPr/>
            <p:nvPr/>
          </p:nvSpPr>
          <p:spPr>
            <a:xfrm>
              <a:off x="6583149" y="4813299"/>
              <a:ext cx="240983" cy="156634"/>
            </a:xfrm>
            <a:prstGeom prst="rect">
              <a:avLst/>
            </a:prstGeom>
            <a:solidFill>
              <a:srgbClr val="5B34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65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E3EA07-BF8F-4912-96EB-BE88A3405D0B}"/>
              </a:ext>
            </a:extLst>
          </p:cNvPr>
          <p:cNvSpPr txBox="1">
            <a:spLocks/>
          </p:cNvSpPr>
          <p:nvPr/>
        </p:nvSpPr>
        <p:spPr>
          <a:xfrm>
            <a:off x="838200" y="25788"/>
            <a:ext cx="10515600" cy="94116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i="0" kern="120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rgbClr val="003493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Optimize ERA Program</a:t>
            </a:r>
            <a:endParaRPr kumimoji="0" lang="zh-TW" altLang="zh-TW" sz="3600" b="1" i="0" u="none" strike="noStrike" kern="1200" cap="none" spc="0" normalizeH="0" baseline="0" noProof="0" dirty="0">
              <a:ln>
                <a:noFill/>
              </a:ln>
              <a:solidFill>
                <a:srgbClr val="003493"/>
              </a:solidFill>
              <a:effectLst/>
              <a:uLnTx/>
              <a:uFillTx/>
              <a:latin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D71CFD-539B-455F-BE5F-E227C4E91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7137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4D6D422-7359-4F32-944E-D8D464A15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2FC57F-512B-45AC-9882-CF7D11ACA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FAF7440-3587-4BA2-88FE-A2A125025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B84E71-2BA6-4ED9-9264-B182D76FE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5D386ADB-A445-4B9F-B340-BB57FC1DA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7FE74E02-B1A8-4641-A526-B9925E9E5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0C21CEC8-ED92-419A-9E27-274AC077A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613D0B0F-B940-4723-8AC0-B38E357B0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8" name="47C4D6F1-DE1C-44D3-B188-5CF4552A47C1" descr="IMG_8877.JPG">
            <a:extLst>
              <a:ext uri="{FF2B5EF4-FFF2-40B4-BE49-F238E27FC236}">
                <a16:creationId xmlns:a16="http://schemas.microsoft.com/office/drawing/2014/main" id="{93EB3821-30D5-4AA9-83DC-0370D464A2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7" t="13322" r="1772" b="432"/>
          <a:stretch/>
        </p:blipFill>
        <p:spPr bwMode="auto">
          <a:xfrm>
            <a:off x="9346817" y="25788"/>
            <a:ext cx="2345562" cy="2242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CD4C9C7D-210D-CD3C-A6EB-422156EF6774}"/>
              </a:ext>
            </a:extLst>
          </p:cNvPr>
          <p:cNvSpPr/>
          <p:nvPr/>
        </p:nvSpPr>
        <p:spPr>
          <a:xfrm>
            <a:off x="3629337" y="2803764"/>
            <a:ext cx="658742" cy="49206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DF5F6B9-F76D-4587-9ADC-245121CDF1C1}"/>
              </a:ext>
            </a:extLst>
          </p:cNvPr>
          <p:cNvSpPr/>
          <p:nvPr/>
        </p:nvSpPr>
        <p:spPr>
          <a:xfrm>
            <a:off x="4288078" y="2262707"/>
            <a:ext cx="5903683" cy="18708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 panose="020B0604020104020204" pitchFamily="34" charset="0"/>
                <a:ea typeface="微軟正黑體" panose="020B0604030504040204" pitchFamily="34" charset="-120"/>
                <a:cs typeface="+mn-cs"/>
              </a:rPr>
              <a:t>1.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 panose="020B0604020104020204" pitchFamily="34" charset="0"/>
                <a:ea typeface="微軟正黑體" panose="020B0604030504040204" pitchFamily="34" charset="-120"/>
                <a:cs typeface="+mn-cs"/>
              </a:rPr>
              <a:t>點擊常常會點不到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 panose="020B0604020104020204" pitchFamily="34" charset="0"/>
                <a:ea typeface="微軟正黑體" panose="020B0604030504040204" pitchFamily="34" charset="-120"/>
                <a:cs typeface="+mn-cs"/>
              </a:rPr>
              <a:t>,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 panose="020B0604020104020204" pitchFamily="34" charset="0"/>
                <a:ea typeface="微軟正黑體" panose="020B0604030504040204" pitchFamily="34" charset="-120"/>
                <a:cs typeface="+mn-cs"/>
              </a:rPr>
              <a:t>請調整靈敏度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 panose="020B0604020104020204" pitchFamily="34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 panose="020B0604020104020204" pitchFamily="34" charset="0"/>
                <a:ea typeface="微軟正黑體" panose="020B0604030504040204" pitchFamily="34" charset="-120"/>
                <a:cs typeface="+mn-cs"/>
              </a:rPr>
              <a:t>2.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 panose="020B0604020104020204" pitchFamily="34" charset="0"/>
                <a:ea typeface="微軟正黑體" panose="020B0604030504040204" pitchFamily="34" charset="-120"/>
                <a:cs typeface="+mn-cs"/>
              </a:rPr>
              <a:t>輕度風險：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badi" panose="020B0604020104020204" pitchFamily="34" charset="0"/>
                <a:ea typeface="微軟正黑體" panose="020B0604030504040204" pitchFamily="34" charset="-120"/>
                <a:cs typeface="+mn-cs"/>
              </a:rPr>
              <a:t>可透過基礎保濕型人工淚液保養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 panose="020B0604020104020204" pitchFamily="34" charset="0"/>
                <a:ea typeface="微軟正黑體" panose="020B0604030504040204" pitchFamily="34" charset="-120"/>
                <a:cs typeface="+mn-cs"/>
              </a:rPr>
              <a:t>3.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 panose="020B0604020104020204" pitchFamily="34" charset="0"/>
                <a:ea typeface="微軟正黑體" panose="020B0604030504040204" pitchFamily="34" charset="-120"/>
                <a:cs typeface="+mn-cs"/>
              </a:rPr>
              <a:t>中度風險：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badi" panose="020B0604020104020204" pitchFamily="34" charset="0"/>
                <a:ea typeface="微軟正黑體" panose="020B0604030504040204" pitchFamily="34" charset="-120"/>
                <a:cs typeface="+mn-cs"/>
              </a:rPr>
              <a:t>可透過全效型或滋潤型人工淚液緩解；或補充魚油等健康食品改善淚液分泌狀況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Abadi" panose="020B0604020104020204" pitchFamily="34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 panose="020B0604020104020204" pitchFamily="34" charset="0"/>
                <a:ea typeface="微軟正黑體" panose="020B0604030504040204" pitchFamily="34" charset="-120"/>
                <a:cs typeface="+mn-cs"/>
              </a:rPr>
              <a:t>4.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 panose="020B0604020104020204" pitchFamily="34" charset="0"/>
                <a:ea typeface="微軟正黑體" panose="020B0604030504040204" pitchFamily="34" charset="-120"/>
                <a:cs typeface="+mn-cs"/>
              </a:rPr>
              <a:t>重度風險：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badi" panose="020B0604020104020204" pitchFamily="34" charset="0"/>
                <a:ea typeface="微軟正黑體" panose="020B0604030504040204" pitchFamily="34" charset="-120"/>
                <a:cs typeface="+mn-cs"/>
              </a:rPr>
              <a:t>嚴重乾眼恐引起視力受損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badi" panose="020B0604020104020204" pitchFamily="34" charset="0"/>
                <a:ea typeface="微軟正黑體" panose="020B0604030504040204" pitchFamily="34" charset="-120"/>
                <a:cs typeface="+mn-cs"/>
              </a:rPr>
              <a:t>~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badi" panose="020B0604020104020204" pitchFamily="34" charset="0"/>
                <a:ea typeface="微軟正黑體" panose="020B0604030504040204" pitchFamily="34" charset="-120"/>
                <a:cs typeface="+mn-cs"/>
              </a:rPr>
              <a:t>可透過全效型或加強保濕型人工淚液緩解及諮詢醫療人員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Abadi" panose="020B0604020104020204" pitchFamily="34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C765788-AB81-F21E-07BB-F6B9B48C5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9" b="8163"/>
          <a:stretch/>
        </p:blipFill>
        <p:spPr bwMode="auto">
          <a:xfrm>
            <a:off x="1214063" y="1505385"/>
            <a:ext cx="2199513" cy="3580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5206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E3EA07-BF8F-4912-96EB-BE88A3405D0B}"/>
              </a:ext>
            </a:extLst>
          </p:cNvPr>
          <p:cNvSpPr txBox="1">
            <a:spLocks/>
          </p:cNvSpPr>
          <p:nvPr/>
        </p:nvSpPr>
        <p:spPr>
          <a:xfrm>
            <a:off x="838200" y="25788"/>
            <a:ext cx="10515600" cy="94116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i="0" kern="120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rgbClr val="003493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Optimize ERA Program</a:t>
            </a:r>
            <a:endParaRPr kumimoji="0" lang="zh-TW" altLang="zh-TW" sz="3600" b="1" i="0" u="none" strike="noStrike" kern="1200" cap="none" spc="0" normalizeH="0" baseline="0" noProof="0" dirty="0">
              <a:ln>
                <a:noFill/>
              </a:ln>
              <a:solidFill>
                <a:srgbClr val="003493"/>
              </a:solidFill>
              <a:effectLst/>
              <a:uLnTx/>
              <a:uFillTx/>
              <a:latin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D71CFD-539B-455F-BE5F-E227C4E91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7137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4D6D422-7359-4F32-944E-D8D464A15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2FC57F-512B-45AC-9882-CF7D11ACA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FAF7440-3587-4BA2-88FE-A2A125025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B84E71-2BA6-4ED9-9264-B182D76FE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5D386ADB-A445-4B9F-B340-BB57FC1DA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7FE74E02-B1A8-4641-A526-B9925E9E5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0C21CEC8-ED92-419A-9E27-274AC077A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613D0B0F-B940-4723-8AC0-B38E357B0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CD4C9C7D-210D-CD3C-A6EB-422156EF6774}"/>
              </a:ext>
            </a:extLst>
          </p:cNvPr>
          <p:cNvSpPr/>
          <p:nvPr/>
        </p:nvSpPr>
        <p:spPr>
          <a:xfrm>
            <a:off x="3668681" y="1798354"/>
            <a:ext cx="658742" cy="49206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4" name="圖片 13" descr="一張含有 文字, 螢幕擷取畫面, 網頁, 網站 的圖片&#10;&#10;自動產生的描述">
            <a:extLst>
              <a:ext uri="{FF2B5EF4-FFF2-40B4-BE49-F238E27FC236}">
                <a16:creationId xmlns:a16="http://schemas.microsoft.com/office/drawing/2014/main" id="{BA826487-CE45-3C80-B733-ECFA9344D6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3" b="5595"/>
          <a:stretch/>
        </p:blipFill>
        <p:spPr>
          <a:xfrm>
            <a:off x="258813" y="855361"/>
            <a:ext cx="3183727" cy="5421110"/>
          </a:xfrm>
          <a:prstGeom prst="rect">
            <a:avLst/>
          </a:prstGeom>
        </p:spPr>
      </p:pic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3E54E59A-2CD0-AB22-C1A6-D63DE6521577}"/>
              </a:ext>
            </a:extLst>
          </p:cNvPr>
          <p:cNvSpPr/>
          <p:nvPr/>
        </p:nvSpPr>
        <p:spPr>
          <a:xfrm>
            <a:off x="4553564" y="1202507"/>
            <a:ext cx="6296415" cy="47268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乾眼疾病好發族群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眼藥水 使用者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涼感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涼感成分易使淚液流失，甚至加劇眼睛發炎反應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3C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長期使用者：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用眼過度引起的疲勞，使用含肌肉鬆弛劑的眼藥水易有抗藥性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依賴性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風險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且用眼過度易引起乾眼症狀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3.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隱形眼鏡配戴者：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常隱形眼鏡配戴易影響淚膜穩定度，引起乾眼症狀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4.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乾燥環境或辦公室工作者：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乾燥環境或常待冷氣房，淚液流失速度較快，易引起乾眼症狀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5.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慢性疾病用藥者：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如過敏常用的抗組織胺，長期使用可能影響淚液分泌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778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lcon Corporate PPT Theme">
      <a:dk1>
        <a:srgbClr val="000000"/>
      </a:dk1>
      <a:lt1>
        <a:srgbClr val="FFFFFF"/>
      </a:lt1>
      <a:dk2>
        <a:srgbClr val="003493"/>
      </a:dk2>
      <a:lt2>
        <a:srgbClr val="F5EEE3"/>
      </a:lt2>
      <a:accent1>
        <a:srgbClr val="00AEEF"/>
      </a:accent1>
      <a:accent2>
        <a:srgbClr val="DEC9A5"/>
      </a:accent2>
      <a:accent3>
        <a:srgbClr val="F36E20"/>
      </a:accent3>
      <a:accent4>
        <a:srgbClr val="03AF4B"/>
      </a:accent4>
      <a:accent5>
        <a:srgbClr val="512773"/>
      </a:accent5>
      <a:accent6>
        <a:srgbClr val="9B1A2F"/>
      </a:accent6>
      <a:hlink>
        <a:srgbClr val="00AEEF"/>
      </a:hlink>
      <a:folHlink>
        <a:srgbClr val="007483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4e47c19-e68f-4046-bf94-918d2dcc81ee}" enabled="1" method="Standard" siteId="{34cd94b5-d86c-447f-8d9b-81b4ff94d32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704</Words>
  <Application>Microsoft Office PowerPoint</Application>
  <PresentationFormat>寬螢幕</PresentationFormat>
  <Paragraphs>75</Paragraphs>
  <Slides>4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3" baseType="lpstr">
      <vt:lpstr>微軟正黑體</vt:lpstr>
      <vt:lpstr>Abadi</vt:lpstr>
      <vt:lpstr>Arial</vt:lpstr>
      <vt:lpstr>Calibri</vt:lpstr>
      <vt:lpstr>Open Sans</vt:lpstr>
      <vt:lpstr>Open Sans Extrabold</vt:lpstr>
      <vt:lpstr>Open Sans Extrabold</vt:lpstr>
      <vt:lpstr>Open Sans SemiBold</vt:lpstr>
      <vt:lpstr>Office Theme</vt:lpstr>
      <vt:lpstr>PowerPoint 簡報</vt:lpstr>
      <vt:lpstr>PowerPoint 簡報</vt:lpstr>
      <vt:lpstr>PowerPoint 簡報</vt:lpstr>
      <vt:lpstr>PowerPoint 簡報</vt:lpstr>
    </vt:vector>
  </TitlesOfParts>
  <Company>Alcon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Ting, Tim</dc:creator>
  <cp:lastModifiedBy>Ting, Tim</cp:lastModifiedBy>
  <cp:revision>1</cp:revision>
  <dcterms:created xsi:type="dcterms:W3CDTF">2024-04-11T08:25:40Z</dcterms:created>
  <dcterms:modified xsi:type="dcterms:W3CDTF">2024-04-11T08:25:50Z</dcterms:modified>
</cp:coreProperties>
</file>